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8" d="100"/>
          <a:sy n="88" d="100"/>
        </p:scale>
        <p:origin x="6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58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4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Can AI Replace a DBA?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Test Results — Claude vs Gemini vs Expert Prompt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443484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PostgreSQL Production Labs  |  labs.postgreshelp.com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914400"/>
            <a:ext cx="7315200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dirty="0">
                <a:solidFill>
                  <a:srgbClr val="F3F4F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doesn't replace the DBA.
</a:t>
            </a:r>
            <a:endParaRPr lang="en-US" sz="3200" dirty="0"/>
          </a:p>
          <a:p>
            <a:pPr marL="0" indent="0" algn="ctr">
              <a:buNone/>
            </a:pPr>
            <a:r>
              <a:rPr lang="en-US" sz="3600" b="1" dirty="0">
                <a:solidFill>
                  <a:srgbClr val="D9770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replaces the DBA</a:t>
            </a:r>
            <a:endParaRPr lang="en-US" sz="3200" dirty="0"/>
          </a:p>
          <a:p>
            <a:pPr marL="0" indent="0" algn="ctr">
              <a:buNone/>
            </a:pPr>
            <a:r>
              <a:rPr lang="en-US" sz="3600" b="1" dirty="0">
                <a:solidFill>
                  <a:srgbClr val="D9770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who doesn't adapt.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3200400" y="3657600"/>
            <a:ext cx="2743200" cy="18288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labs.postgreshelp.com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7432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The Experiment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274320" y="1280160"/>
            <a:ext cx="1554480" cy="1005840"/>
          </a:xfrm>
          <a:prstGeom prst="rect">
            <a:avLst/>
          </a:prstGeom>
          <a:solidFill>
            <a:srgbClr val="1C2333"/>
          </a:solidFill>
          <a:ln w="25400">
            <a:solidFill>
              <a:srgbClr val="EF4444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274320" y="132588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PLANT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 Problems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057400" y="1280160"/>
            <a:ext cx="1554480" cy="1005840"/>
          </a:xfrm>
          <a:prstGeom prst="rect">
            <a:avLst/>
          </a:prstGeom>
          <a:solidFill>
            <a:srgbClr val="1C2333"/>
          </a:solidFill>
          <a:ln w="25400">
            <a:solidFill>
              <a:srgbClr val="4285F4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2057400" y="132588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285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GEMINI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4285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Prompt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840480" y="1280160"/>
            <a:ext cx="1554480" cy="1005840"/>
          </a:xfrm>
          <a:prstGeom prst="rect">
            <a:avLst/>
          </a:prstGeom>
          <a:solidFill>
            <a:srgbClr val="1C2333"/>
          </a:solidFill>
          <a:ln w="25400">
            <a:solidFill>
              <a:srgbClr val="D97706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840480" y="132588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Prompt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623560" y="1280160"/>
            <a:ext cx="1554480" cy="1005840"/>
          </a:xfrm>
          <a:prstGeom prst="rect">
            <a:avLst/>
          </a:prstGeom>
          <a:solidFill>
            <a:srgbClr val="1C2333"/>
          </a:solidFill>
          <a:ln w="25400">
            <a:solidFill>
              <a:srgbClr val="9CA3AF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5623560" y="132588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Head-to-Head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7406640" y="1280160"/>
            <a:ext cx="1554480" cy="1005840"/>
          </a:xfrm>
          <a:prstGeom prst="rect">
            <a:avLst/>
          </a:prstGeom>
          <a:solidFill>
            <a:srgbClr val="1C2333"/>
          </a:solidFill>
          <a:ln w="25400">
            <a:solidFill>
              <a:srgbClr val="10B981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7406640" y="132588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&amp; GEMINI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Detailed Prompt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1801368" y="1417320"/>
            <a:ext cx="320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9CA3AF"/>
                </a:solidFill>
              </a:rPr>
              <a:t>→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84448" y="1417320"/>
            <a:ext cx="320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9CA3AF"/>
                </a:solidFill>
              </a:rPr>
              <a:t>→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5367528" y="1417320"/>
            <a:ext cx="320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9CA3AF"/>
                </a:solidFill>
              </a:rPr>
              <a:t>→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7150608" y="1417320"/>
            <a:ext cx="3200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9CA3AF"/>
                </a:solidFill>
              </a:rPr>
              <a:t>→</a:t>
            </a:r>
            <a:endParaRPr lang="en-US" sz="2200" dirty="0"/>
          </a:p>
        </p:txBody>
      </p:sp>
      <p:sp>
        <p:nvSpPr>
          <p:cNvPr id="18" name="Shape 16"/>
          <p:cNvSpPr/>
          <p:nvPr/>
        </p:nvSpPr>
        <p:spPr>
          <a:xfrm>
            <a:off x="731520" y="2743200"/>
            <a:ext cx="7680960" cy="91440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31520" y="2743200"/>
            <a:ext cx="7680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D1D5DB"/>
                </a:solidFill>
              </a:rPr>
              <a:t>Same database. Same problems. Same AI.
</a:t>
            </a:r>
            <a:endParaRPr lang="en-US" sz="16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D97706"/>
                </a:solidFill>
              </a:rPr>
              <a:t>Only the PROMPT changed.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  <p:sp>
        <p:nvSpPr>
          <p:cNvPr id="21" name="Text 19"/>
          <p:cNvSpPr/>
          <p:nvPr/>
        </p:nvSpPr>
        <p:spPr>
          <a:xfrm>
            <a:off x="731520" y="443484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21+ Production Problems  |  20+ Categories  |  3 AI Rounds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28600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Final Scoreboard</a:t>
            </a:r>
            <a:endParaRPr lang="en-US" sz="30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90644"/>
              </p:ext>
            </p:extLst>
          </p:nvPr>
        </p:nvGraphicFramePr>
        <p:xfrm>
          <a:off x="731520" y="1005840"/>
          <a:ext cx="7680962" cy="2514600"/>
        </p:xfrm>
        <a:graphic>
          <a:graphicData uri="http://schemas.openxmlformats.org/drawingml/2006/table">
            <a:tbl>
              <a:tblPr/>
              <a:tblGrid>
                <a:gridCol w="2259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5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5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5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5464">
                  <a:extLst>
                    <a:ext uri="{9D8B030D-6E8A-4147-A177-3AD203B41FA5}">
                      <a16:colId xmlns:a16="http://schemas.microsoft.com/office/drawing/2014/main" val="406585157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b="1" dirty="0">
                          <a:solidFill>
                            <a:srgbClr val="D1D5D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METRIC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233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4285F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GEMINI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4285F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Basic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233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CLAUDE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Basic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233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CLAUDE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Detailed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233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GEMINI Detailed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2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Issues Fixed (of 21)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17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Final Issues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16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 Rate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57%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23%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80%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80%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Final Rating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EF44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POOR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POOR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FAIR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FAIR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dirty="0">
                          <a:solidFill>
                            <a:srgbClr val="F3F4F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Regressions?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EF44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YES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10B98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3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1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731520" y="3657600"/>
            <a:ext cx="7680960" cy="64008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731520" y="365760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CD3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AI  →  Basic: 23%  →  Detailed: 80%  →  Prompt is everything.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28600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dirty="0">
                <a:solidFill>
                  <a:srgbClr val="10B98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What AI Does Well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731520" y="731520"/>
            <a:ext cx="7680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60-70% of a junior DBA's daily work — done in minutes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731520" y="1234440"/>
            <a:ext cx="54864" cy="3657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960120" y="12344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0B981"/>
                </a:solidFill>
              </a:rPr>
              <a:t>✓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325880" y="1234440"/>
            <a:ext cx="7086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VACUUM &amp; ANALYZE — dead tuple cleanup, statistics refresh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731520" y="1709928"/>
            <a:ext cx="54864" cy="3657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9" name="Text 7"/>
          <p:cNvSpPr/>
          <p:nvPr/>
        </p:nvSpPr>
        <p:spPr>
          <a:xfrm>
            <a:off x="960120" y="17099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0B981"/>
                </a:solidFill>
              </a:rPr>
              <a:t>✓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25880" y="1709928"/>
            <a:ext cx="7086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Rebuild invalid indexes, drop duplicates &amp; overlapping indexes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731520" y="2185416"/>
            <a:ext cx="54864" cy="3657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2" name="Text 10"/>
          <p:cNvSpPr/>
          <p:nvPr/>
        </p:nvSpPr>
        <p:spPr>
          <a:xfrm>
            <a:off x="960120" y="218541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0B981"/>
                </a:solidFill>
              </a:rPr>
              <a:t>✓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325880" y="2185416"/>
            <a:ext cx="7086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missing FK indexes, fix sequence exhaustion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731520" y="2660904"/>
            <a:ext cx="54864" cy="3657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5" name="Text 13"/>
          <p:cNvSpPr/>
          <p:nvPr/>
        </p:nvSpPr>
        <p:spPr>
          <a:xfrm>
            <a:off x="960120" y="266090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0B981"/>
                </a:solidFill>
              </a:rPr>
              <a:t>✓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325880" y="2660904"/>
            <a:ext cx="7086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Validate NOT VALID constraints, re-enable disabled triggers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731520" y="3136392"/>
            <a:ext cx="54864" cy="3657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8" name="Text 16"/>
          <p:cNvSpPr/>
          <p:nvPr/>
        </p:nvSpPr>
        <p:spPr>
          <a:xfrm>
            <a:off x="960120" y="313639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0B981"/>
                </a:solidFill>
              </a:rPr>
              <a:t>✓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325880" y="3136392"/>
            <a:ext cx="7086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Kill idle sessions, rollback orphaned prepared transactions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731520" y="3611880"/>
            <a:ext cx="54864" cy="3657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1" name="Text 19"/>
          <p:cNvSpPr/>
          <p:nvPr/>
        </p:nvSpPr>
        <p:spPr>
          <a:xfrm>
            <a:off x="960120" y="361188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0B981"/>
                </a:solidFill>
              </a:rPr>
              <a:t>✓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325880" y="3611880"/>
            <a:ext cx="7086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 SYSTEM for runtime-reloadable configuration parameters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  <p:sp>
        <p:nvSpPr>
          <p:cNvPr id="24" name="Text 22"/>
          <p:cNvSpPr/>
          <p:nvPr/>
        </p:nvSpPr>
        <p:spPr>
          <a:xfrm>
            <a:off x="731520" y="443484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are mechanical, repeatable tasks — AI's core strength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28600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dirty="0">
                <a:solidFill>
                  <a:srgbClr val="E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What AI Cannot Do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731520" y="731520"/>
            <a:ext cx="7680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Judgment calls that require context, risk assessment, and business knowledge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731520" y="1188720"/>
            <a:ext cx="54864" cy="38404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6" name="Text 4"/>
          <p:cNvSpPr/>
          <p:nvPr/>
        </p:nvSpPr>
        <p:spPr>
          <a:xfrm>
            <a:off x="960120" y="1188720"/>
            <a:ext cx="365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F4444"/>
                </a:solidFill>
              </a:rPr>
              <a:t>✗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325880" y="1188720"/>
            <a:ext cx="7086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Drop replication slot?  </a:t>
            </a: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the standby coming back or decommissioned?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731520" y="1691640"/>
            <a:ext cx="54864" cy="38404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9" name="Text 7"/>
          <p:cNvSpPr/>
          <p:nvPr/>
        </p:nvSpPr>
        <p:spPr>
          <a:xfrm>
            <a:off x="960120" y="1691640"/>
            <a:ext cx="365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F4444"/>
                </a:solidFill>
              </a:rPr>
              <a:t>✗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25880" y="1691640"/>
            <a:ext cx="7086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Revoke PUBLIC grants?  </a:t>
            </a: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Will the application break?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731520" y="2194560"/>
            <a:ext cx="54864" cy="38404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2" name="Text 10"/>
          <p:cNvSpPr/>
          <p:nvPr/>
        </p:nvSpPr>
        <p:spPr>
          <a:xfrm>
            <a:off x="960120" y="2194560"/>
            <a:ext cx="365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F4444"/>
                </a:solidFill>
              </a:rPr>
              <a:t>✗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325880" y="2194560"/>
            <a:ext cx="7086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Convert UNLOGGED table?  </a:t>
            </a: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 we tolerate 10 min downtime for rewrite?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731520" y="2697480"/>
            <a:ext cx="54864" cy="38404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5" name="Text 13"/>
          <p:cNvSpPr/>
          <p:nvPr/>
        </p:nvSpPr>
        <p:spPr>
          <a:xfrm>
            <a:off x="960120" y="2697480"/>
            <a:ext cx="365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F4444"/>
                </a:solidFill>
              </a:rPr>
              <a:t>✗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325880" y="2697480"/>
            <a:ext cx="7086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 NULL financial data?  </a:t>
            </a: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NULL = ₹0 or NULL = unknown?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731520" y="3200400"/>
            <a:ext cx="54864" cy="38404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8" name="Text 16"/>
          <p:cNvSpPr/>
          <p:nvPr/>
        </p:nvSpPr>
        <p:spPr>
          <a:xfrm>
            <a:off x="960120" y="3200400"/>
            <a:ext cx="365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F4444"/>
                </a:solidFill>
              </a:rPr>
              <a:t>✗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325880" y="3200400"/>
            <a:ext cx="7086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Change search_path?  </a:t>
            </a: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Will 50 applications break immediately?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731520" y="3703320"/>
            <a:ext cx="54864" cy="38404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21" name="Text 19"/>
          <p:cNvSpPr/>
          <p:nvPr/>
        </p:nvSpPr>
        <p:spPr>
          <a:xfrm>
            <a:off x="960120" y="3703320"/>
            <a:ext cx="365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F4444"/>
                </a:solidFill>
              </a:rPr>
              <a:t>✗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325880" y="3703320"/>
            <a:ext cx="7086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Restart PostgreSQL?  </a:t>
            </a: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the CEO's demo running right now?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  <p:sp>
        <p:nvSpPr>
          <p:cNvPr id="24" name="Text 22"/>
          <p:cNvSpPr/>
          <p:nvPr/>
        </p:nvSpPr>
        <p:spPr>
          <a:xfrm>
            <a:off x="731520" y="443484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need CONTEXT — business, historical, relationship. AI doesn't have this.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28600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dirty="0">
                <a:solidFill>
                  <a:srgbClr val="D9770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The Prompt Changes Everything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097280"/>
            <a:ext cx="3749040" cy="2560320"/>
          </a:xfrm>
          <a:prstGeom prst="rect">
            <a:avLst/>
          </a:prstGeom>
          <a:solidFill>
            <a:srgbClr val="1C2333"/>
          </a:solidFill>
          <a:ln w="25400">
            <a:solidFill>
              <a:srgbClr val="EF4444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14300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Prompt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1600200"/>
            <a:ext cx="3383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"Fix all issues you find."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48640" y="2103120"/>
            <a:ext cx="3749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dirty="0">
                <a:solidFill>
                  <a:srgbClr val="EF444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5 fixed</a:t>
            </a:r>
            <a:endParaRPr lang="en-US" sz="4000" dirty="0"/>
          </a:p>
        </p:txBody>
      </p:sp>
      <p:sp>
        <p:nvSpPr>
          <p:cNvPr id="8" name="Text 6"/>
          <p:cNvSpPr/>
          <p:nvPr/>
        </p:nvSpPr>
        <p:spPr>
          <a:xfrm>
            <a:off x="548640" y="283464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23% reduction  |  Still POOR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160520" y="1920240"/>
            <a:ext cx="822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D97706"/>
                </a:solidFill>
              </a:rPr>
              <a:t>→</a:t>
            </a:r>
            <a:endParaRPr lang="en-US" sz="3600" dirty="0"/>
          </a:p>
        </p:txBody>
      </p:sp>
      <p:sp>
        <p:nvSpPr>
          <p:cNvPr id="10" name="Shape 8"/>
          <p:cNvSpPr/>
          <p:nvPr/>
        </p:nvSpPr>
        <p:spPr>
          <a:xfrm>
            <a:off x="4846320" y="1097280"/>
            <a:ext cx="3749040" cy="2560320"/>
          </a:xfrm>
          <a:prstGeom prst="rect">
            <a:avLst/>
          </a:prstGeom>
          <a:solidFill>
            <a:srgbClr val="1C2333"/>
          </a:solidFill>
          <a:ln w="25400">
            <a:solidFill>
              <a:srgbClr val="10B981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846320" y="114300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Detailed Prompt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029200" y="1600200"/>
            <a:ext cx="3383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"Be aggressive. Here's exactly what to fix..."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846320" y="2103120"/>
            <a:ext cx="3749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dirty="0">
                <a:solidFill>
                  <a:srgbClr val="10B98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17 fixed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4846320" y="283464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 reduction  |  Rated FAIR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31520" y="3840480"/>
            <a:ext cx="7680960" cy="457200"/>
          </a:xfrm>
          <a:prstGeom prst="rect">
            <a:avLst/>
          </a:prstGeom>
          <a:solidFill>
            <a:srgbClr val="1C2333"/>
          </a:solidFill>
          <a:ln/>
        </p:spPr>
      </p:sp>
      <p:sp>
        <p:nvSpPr>
          <p:cNvPr id="16" name="Text 14"/>
          <p:cNvSpPr/>
          <p:nvPr/>
        </p:nvSpPr>
        <p:spPr>
          <a:xfrm>
            <a:off x="731520" y="38404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CD3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DBA who writes the prompt IS the value. AI is the multiplier.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28600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dirty="0">
                <a:solidFill>
                  <a:srgbClr val="3B82F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But Wait — What About DBRE?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731520" y="914400"/>
            <a:ext cx="76809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9CA3AF"/>
                </a:solidFill>
              </a:rPr>
              <a:t>"Move to DBRE — it's safe from AI"
</a:t>
            </a:r>
            <a:endParaRPr lang="en-US" sz="1600" dirty="0"/>
          </a:p>
          <a:p>
            <a:pPr marL="0" indent="0" algn="ctr">
              <a:buNone/>
            </a:pPr>
            <a:r>
              <a:rPr lang="en-US" sz="1200" i="1" dirty="0">
                <a:solidFill>
                  <a:srgbClr val="9CA3AF"/>
                </a:solidFill>
              </a:rPr>
              <a:t>— Every DBA LinkedIn post in 202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731520" y="1828800"/>
            <a:ext cx="3474720" cy="201168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731520" y="182880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DBRE Work (80%)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14400" y="2194560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Terraform / IaC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0" y="2496312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CloudWatch alarms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914400" y="2798064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Self-healing Lambdas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914400" y="3099816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CI/CD pipelines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914400" y="3401568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Runbooks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4114800" y="2468880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D97706"/>
                </a:solidFill>
              </a:rPr>
              <a:t>=</a:t>
            </a:r>
            <a:endParaRPr lang="en-US" sz="3000" dirty="0"/>
          </a:p>
        </p:txBody>
      </p:sp>
      <p:sp>
        <p:nvSpPr>
          <p:cNvPr id="13" name="Shape 11"/>
          <p:cNvSpPr/>
          <p:nvPr/>
        </p:nvSpPr>
        <p:spPr>
          <a:xfrm>
            <a:off x="4937760" y="1828800"/>
            <a:ext cx="3474720" cy="201168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4937760" y="182880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AI's Core Skill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120640" y="2194560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generation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120640" y="2496312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generation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120640" y="2798064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generation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120640" y="3099816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 generation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120640" y="3401568"/>
            <a:ext cx="310896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 generation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731520" y="3977640"/>
            <a:ext cx="7680960" cy="365760"/>
          </a:xfrm>
          <a:prstGeom prst="rect">
            <a:avLst/>
          </a:prstGeom>
          <a:solidFill>
            <a:srgbClr val="1C2333"/>
          </a:solidFill>
          <a:ln/>
        </p:spPr>
      </p:sp>
      <p:sp>
        <p:nvSpPr>
          <p:cNvPr id="21" name="Text 19"/>
          <p:cNvSpPr/>
          <p:nvPr/>
        </p:nvSpPr>
        <p:spPr>
          <a:xfrm>
            <a:off x="731520" y="3977640"/>
            <a:ext cx="7680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CD3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2: I tested this. Results in next video →  Subscribe!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D9770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The Real Answer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005840"/>
            <a:ext cx="2743200" cy="2377440"/>
          </a:xfrm>
          <a:prstGeom prst="rect">
            <a:avLst/>
          </a:prstGeom>
          <a:solidFill>
            <a:srgbClr val="1C2333"/>
          </a:solidFill>
          <a:ln w="25400">
            <a:solidFill>
              <a:srgbClr val="10B981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143000"/>
            <a:ext cx="23774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Deep PostgreSQL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914400" y="1920240"/>
            <a:ext cx="2011680" cy="18288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2057400"/>
            <a:ext cx="23774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judgment calls.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3 AM instincts.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AI can't learn.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00400" y="1005840"/>
            <a:ext cx="2743200" cy="2377440"/>
          </a:xfrm>
          <a:prstGeom prst="rect">
            <a:avLst/>
          </a:prstGeom>
          <a:solidFill>
            <a:srgbClr val="1C2333"/>
          </a:solidFill>
          <a:ln w="25400">
            <a:solidFill>
              <a:srgbClr val="3B82F6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383280" y="1143000"/>
            <a:ext cx="23774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Design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3B82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Thinking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3566160" y="1920240"/>
            <a:ext cx="2011680" cy="18288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11" name="Text 9"/>
          <p:cNvSpPr/>
          <p:nvPr/>
        </p:nvSpPr>
        <p:spPr>
          <a:xfrm>
            <a:off x="3383280" y="2057400"/>
            <a:ext cx="23774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 decisions.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Capacity planning.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Trade-off analysis.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852160" y="1005840"/>
            <a:ext cx="2743200" cy="2377440"/>
          </a:xfrm>
          <a:prstGeom prst="rect">
            <a:avLst/>
          </a:prstGeom>
          <a:solidFill>
            <a:srgbClr val="1C2333"/>
          </a:solidFill>
          <a:ln w="25400">
            <a:solidFill>
              <a:srgbClr val="D97706"/>
            </a:solidFill>
            <a:prstDash val="solid"/>
          </a:ln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035040" y="1143000"/>
            <a:ext cx="23774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as Force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Multiplier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217920" y="1920240"/>
            <a:ext cx="2011680" cy="18288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15" name="Text 13"/>
          <p:cNvSpPr/>
          <p:nvPr/>
        </p:nvSpPr>
        <p:spPr>
          <a:xfrm>
            <a:off x="6035040" y="2057400"/>
            <a:ext cx="23774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 AI write the code.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make the decisions.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9CA3A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10x productivity.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2880360" y="173736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5532120" y="173736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800" dirty="0"/>
          </a:p>
        </p:txBody>
      </p:sp>
      <p:sp>
        <p:nvSpPr>
          <p:cNvPr id="18" name="Shape 16"/>
          <p:cNvSpPr/>
          <p:nvPr/>
        </p:nvSpPr>
        <p:spPr>
          <a:xfrm>
            <a:off x="731520" y="3566160"/>
            <a:ext cx="7680960" cy="64008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31520" y="35661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CD3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future-proof role combines all three. The job title doesn't matter.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Your Next Steps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005840"/>
            <a:ext cx="7680960" cy="68580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731520" y="1005840"/>
            <a:ext cx="73152" cy="685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1005840" y="1005840"/>
            <a:ext cx="548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10B98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1645920" y="1005840"/>
            <a:ext cx="65836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Try it yourself — all scripts free in description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31520" y="1874520"/>
            <a:ext cx="7680960" cy="68580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731520" y="1874520"/>
            <a:ext cx="73152" cy="685800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10" name="Text 8"/>
          <p:cNvSpPr/>
          <p:nvPr/>
        </p:nvSpPr>
        <p:spPr>
          <a:xfrm>
            <a:off x="1005840" y="1874520"/>
            <a:ext cx="548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3B82F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1645920" y="1874520"/>
            <a:ext cx="65836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 prompt engineering for database work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731520" y="2743200"/>
            <a:ext cx="7680960" cy="685800"/>
          </a:xfrm>
          <a:prstGeom prst="rect">
            <a:avLst/>
          </a:prstGeom>
          <a:solidFill>
            <a:srgbClr val="1C2333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731520" y="2743200"/>
            <a:ext cx="73152" cy="6858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14" name="Text 12"/>
          <p:cNvSpPr/>
          <p:nvPr/>
        </p:nvSpPr>
        <p:spPr>
          <a:xfrm>
            <a:off x="1005840" y="2743200"/>
            <a:ext cx="548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D9770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3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1645920" y="2743200"/>
            <a:ext cx="65836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3F4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the deep PostgreSQL knowledge AI can't replace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1371600" y="3657600"/>
            <a:ext cx="6400800" cy="548640"/>
          </a:xfrm>
          <a:prstGeom prst="rect">
            <a:avLst/>
          </a:prstGeom>
          <a:solidFill>
            <a:srgbClr val="D97706"/>
          </a:solidFill>
          <a:ln/>
          <a:effectLst>
            <a:outerShdw blurRad="101600" dist="38100" dir="81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1371600" y="3657600"/>
            <a:ext cx="6400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F11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postgreshelp.com  —  Production PostgreSQL DBA Training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0" y="4389120"/>
            <a:ext cx="9144000" cy="754380"/>
          </a:xfrm>
          <a:prstGeom prst="rect">
            <a:avLst/>
          </a:prstGeom>
          <a:solidFill>
            <a:srgbClr val="161B22"/>
          </a:solidFill>
          <a:ln/>
        </p:spPr>
      </p:sp>
      <p:sp>
        <p:nvSpPr>
          <p:cNvPr id="19" name="Text 17"/>
          <p:cNvSpPr/>
          <p:nvPr/>
        </p:nvSpPr>
        <p:spPr>
          <a:xfrm>
            <a:off x="731520" y="443484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FCD3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Subscribe for Part 2: AI vs DBRE — Coming Next Week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599</Words>
  <Application>Microsoft Office PowerPoint</Application>
  <PresentationFormat>On-screen Show (16:9)</PresentationFormat>
  <Paragraphs>154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 AI Replace a DBA? — Conclusion</dc:title>
  <dc:subject>PptxGenJS Presentation</dc:subject>
  <dc:creator>PostgreSQL Production Labs</dc:creator>
  <cp:lastModifiedBy>hp</cp:lastModifiedBy>
  <cp:revision>4</cp:revision>
  <dcterms:created xsi:type="dcterms:W3CDTF">2026-02-26T16:21:42Z</dcterms:created>
  <dcterms:modified xsi:type="dcterms:W3CDTF">2026-03-04T16:38:33Z</dcterms:modified>
</cp:coreProperties>
</file>